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75" r:id="rId7"/>
    <p:sldId id="276" r:id="rId8"/>
    <p:sldId id="277" r:id="rId9"/>
    <p:sldId id="278" r:id="rId10"/>
    <p:sldId id="263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вы пьете минеральную воду?</a:t>
            </a:r>
          </a:p>
        </c:rich>
      </c:tx>
      <c:layout>
        <c:manualLayout>
          <c:xMode val="edge"/>
          <c:yMode val="edge"/>
          <c:x val="0.10489386413205551"/>
          <c:y val="3.8700531498281808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189095587458741E-3"/>
          <c:y val="0.22766421100395084"/>
          <c:w val="0.84518163962577542"/>
          <c:h val="0.704894177218116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Что такое сероводород?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hemeClr val="accent3">
                    <a:satMod val="300000"/>
                  </a:schemeClr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rgbClr val="0070C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hemeClr val="accent1">
                    <a:satMod val="300000"/>
                  </a:schemeClr>
                </a:contourClr>
              </a:sp3d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743675410334524"/>
          <c:y val="0.31482171755875421"/>
          <c:w val="0.21309967752121109"/>
          <c:h val="0.62106559673278128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accent3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>
                <a:effectLst/>
              </a:rPr>
              <a:t>Знаете ли Вы о источниках сероводорода?</a:t>
            </a:r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150306215976002"/>
          <c:y val="3.6315671424349077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885998777913565E-2"/>
          <c:y val="0.18827310592324123"/>
          <c:w val="0.71820717836907022"/>
          <c:h val="0.796557720001760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о источниках сероводорода?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</c:v>
                </c:pt>
                <c:pt idx="1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chemeClr val="accent3"/>
        </a:solidFill>
      </c:spPr>
    </c:plotArea>
    <c:legend>
      <c:legendPos val="r"/>
      <c:legendEntry>
        <c:idx val="0"/>
        <c:txPr>
          <a:bodyPr/>
          <a:lstStyle/>
          <a:p>
            <a:pPr>
              <a:defRPr sz="20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084721198877745"/>
          <c:y val="0.21461892735106222"/>
          <c:w val="0.25915278801122255"/>
          <c:h val="0.71329257858515716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spPr>
    <a:solidFill>
      <a:schemeClr val="accent3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>
                <a:effectLst/>
              </a:rPr>
              <a:t>Знаете ли Вы о источниках сероводорода?</a:t>
            </a:r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150306215976002"/>
          <c:y val="3.6315671424349077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885998777913565E-2"/>
          <c:y val="0.18827310592324123"/>
          <c:w val="0.71820717836907022"/>
          <c:h val="0.796557720001760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источник о источнике сероводорода нашего края?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</c:v>
                </c:pt>
                <c:pt idx="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084721198877745"/>
          <c:y val="0.21461892735106222"/>
          <c:w val="0.25915278801122255"/>
          <c:h val="0.71329257858515716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spPr>
    <a:solidFill>
      <a:schemeClr val="accent3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>
                <a:effectLst/>
              </a:rPr>
              <a:t>Знаете ли Вы о источниках сероводорода?</a:t>
            </a:r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150306215976002"/>
          <c:y val="3.6315671424349077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885998777913565E-2"/>
          <c:y val="0.18827310592324123"/>
          <c:w val="0.71820717836907022"/>
          <c:h val="0.796557720001760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источник о источнике сероводорода нашего края?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</c:v>
                </c:pt>
                <c:pt idx="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084721198877745"/>
          <c:y val="0.21461892735106222"/>
          <c:w val="0.25915278801122255"/>
          <c:h val="0.71329257858515716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spPr>
    <a:solidFill>
      <a:schemeClr val="accent3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>
                <a:effectLst/>
              </a:rPr>
              <a:t>Вы пробовали воду из нашего источника?</a:t>
            </a:r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150306215976002"/>
          <c:y val="3.6315671424349077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885998777913565E-2"/>
          <c:y val="0.18827310592324123"/>
          <c:w val="0.71820717836907022"/>
          <c:h val="0.796557720001760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источник о источнике сероводорода нашего края?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</c:v>
                </c:pt>
                <c:pt idx="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084721198877745"/>
          <c:y val="0.21461892735106222"/>
          <c:w val="0.25915278801122255"/>
          <c:h val="0.71329257858515716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spPr>
    <a:solidFill>
      <a:schemeClr val="accent3"/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 dirty="0">
                <a:effectLst/>
              </a:rPr>
              <a:t>Понравилась ли она Вам?</a:t>
            </a:r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832823940759556"/>
          <c:y val="3.6315768221280027E-2"/>
        </c:manualLayout>
      </c:layout>
      <c:overlay val="0"/>
      <c:spPr>
        <a:noFill/>
      </c:sp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885998777913565E-2"/>
          <c:y val="0.18827310592324123"/>
          <c:w val="0.71820717836907022"/>
          <c:h val="0.796557720001760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 источник о источнике сероводорода нашего края?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chemeClr val="accent3"/>
        </a:solidFill>
      </c:spPr>
    </c:plotArea>
    <c:legend>
      <c:legendPos val="r"/>
      <c:legendEntry>
        <c:idx val="0"/>
        <c:txPr>
          <a:bodyPr/>
          <a:lstStyle/>
          <a:p>
            <a:pPr>
              <a:defRPr sz="20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084721198877745"/>
          <c:y val="0.21461892735106222"/>
          <c:w val="0.25915278801122255"/>
          <c:h val="0.71329257858515716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spPr>
    <a:solidFill>
      <a:schemeClr val="accent3"/>
    </a:solidFill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anatoriums.com/ru/vengriya" TargetMode="External"/><Relationship Id="rId3" Type="http://schemas.openxmlformats.org/officeDocument/2006/relationships/image" Target="../media/image12.jpg"/><Relationship Id="rId7" Type="http://schemas.openxmlformats.org/officeDocument/2006/relationships/hyperlink" Target="https://www.sanatoriums.com/ru/yurmala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natoriums.com/ru/pieshtyany" TargetMode="External"/><Relationship Id="rId5" Type="http://schemas.openxmlformats.org/officeDocument/2006/relationships/image" Target="../media/image14.jpg"/><Relationship Id="rId10" Type="http://schemas.openxmlformats.org/officeDocument/2006/relationships/hyperlink" Target="https://www.sanatoriums.com/ru/pyatigorsk" TargetMode="External"/><Relationship Id="rId4" Type="http://schemas.openxmlformats.org/officeDocument/2006/relationships/image" Target="../media/image13.jpg"/><Relationship Id="rId9" Type="http://schemas.openxmlformats.org/officeDocument/2006/relationships/hyperlink" Target="https://www.sanatoriums.com/ru/rossiy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uzaz.ru/uploads/images/i/s/t/istochnik_zhiz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87471"/>
            <a:ext cx="7772400" cy="1112835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«</a:t>
            </a:r>
            <a:r>
              <a:rPr lang="ru-RU" b="1" dirty="0"/>
              <a:t>Источник сероводорода нашего края</a:t>
            </a:r>
            <a:r>
              <a:rPr lang="ru-RU" b="1" i="1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786454"/>
            <a:ext cx="6400800" cy="107154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Автор: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Пономарев Иван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812545"/>
              </p:ext>
            </p:extLst>
          </p:nvPr>
        </p:nvGraphicFramePr>
        <p:xfrm>
          <a:off x="15077" y="1"/>
          <a:ext cx="9128923" cy="27565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77003"/>
                <a:gridCol w="1656184"/>
                <a:gridCol w="1080120"/>
                <a:gridCol w="1115616"/>
              </a:tblGrid>
              <a:tr h="183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Вопросы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ответы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Б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9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 Что такое сероводород?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а)да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б)нет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549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2.Знаете ли Вы о источниках сероводорода?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а)да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б)нет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549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 Знаете ли Вы источник о источнике сероводорода нашего края?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а)да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б)нет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366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 Вы пробовали воду из нашего источника?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а)да</a:t>
                      </a:r>
                      <a:endParaRPr lang="ru-RU" sz="12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б)нет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366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 Понравилась ли она Вам?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а)да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б)нет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46530858"/>
              </p:ext>
            </p:extLst>
          </p:nvPr>
        </p:nvGraphicFramePr>
        <p:xfrm>
          <a:off x="15077" y="2756562"/>
          <a:ext cx="4680431" cy="172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116892067"/>
              </p:ext>
            </p:extLst>
          </p:nvPr>
        </p:nvGraphicFramePr>
        <p:xfrm>
          <a:off x="4695508" y="2741481"/>
          <a:ext cx="4448492" cy="1742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94055566"/>
              </p:ext>
            </p:extLst>
          </p:nvPr>
        </p:nvGraphicFramePr>
        <p:xfrm>
          <a:off x="15077" y="4484452"/>
          <a:ext cx="4788024" cy="123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78319854"/>
              </p:ext>
            </p:extLst>
          </p:nvPr>
        </p:nvGraphicFramePr>
        <p:xfrm>
          <a:off x="4803101" y="4484452"/>
          <a:ext cx="4340899" cy="123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74909682"/>
              </p:ext>
            </p:extLst>
          </p:nvPr>
        </p:nvGraphicFramePr>
        <p:xfrm>
          <a:off x="19240" y="5718175"/>
          <a:ext cx="4783861" cy="1112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757803327"/>
              </p:ext>
            </p:extLst>
          </p:nvPr>
        </p:nvGraphicFramePr>
        <p:xfrm>
          <a:off x="4803101" y="5718176"/>
          <a:ext cx="4340899" cy="1112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://www.wallpage.ru/imgbig/wallpapers_76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428628"/>
            <a:ext cx="7772400" cy="857232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i="1" dirty="0" smtClean="0"/>
              <a:t>ВЫВОДЫ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7975" y="1124744"/>
            <a:ext cx="8245580" cy="5429288"/>
          </a:xfrm>
        </p:spPr>
        <p:txBody>
          <a:bodyPr>
            <a:normAutofit fontScale="92500" lnSpcReduction="20000"/>
          </a:bodyPr>
          <a:lstStyle/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правильный подбор сероводородной воды - дело довольно тонкое, ведь надо учесть многие особенности организма. Здесь важно не только выбрать нужную воду, но и назначить правильную дозировку и определить способ лечения: до еды, после еды, в холодном или в тёплом виде и т.д.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В народе говорили: «покой пьёт воду, а беспокойство - мёд». Когда мы нервничаем, нас тянет на сладкое, а зря - нужно пить воду. Чистая вода - это наилучшее питьё для всех сезонов, возрастов и настроений. По данным учёных, употребление только экологически чистой воды добавляет 8-10 лет жизни.</a:t>
            </a:r>
          </a:p>
          <a:p>
            <a:endParaRPr lang="ru-RU" dirty="0"/>
          </a:p>
        </p:txBody>
      </p:sp>
      <p:sp>
        <p:nvSpPr>
          <p:cNvPr id="29698" name="AutoShape 2" descr="https://about-yoga.ru/uploads/32/04/f1/b1/7d/a8/18/07/e7b5ff191520ce478b8f710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-32" b="535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0722" name="AutoShape 2" descr="https://arhivurokov.ru/kopilka/uploads/user_file_5739986d965af/obieriezhnomotnoshieniikvodie_8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volgodonskoiraion.ru/images/stories/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75" y="1052736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ru-RU" i="1" dirty="0" smtClean="0"/>
              <a:t>Цель проекта: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/>
              <a:t>- оценка качества сероводородных вод, правила их использования;</a:t>
            </a:r>
            <a:br>
              <a:rPr lang="ru-RU" sz="2800" b="1" dirty="0"/>
            </a:br>
            <a:r>
              <a:rPr lang="ru-RU" sz="2800" b="1" dirty="0"/>
              <a:t>- расширение кругозора; развитие коммуникативных навыков.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877" y="3458840"/>
            <a:ext cx="8358246" cy="257176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Задачи: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 ознакомиться </a:t>
            </a:r>
            <a:r>
              <a:rPr lang="ru-RU" sz="2400" b="1" dirty="0">
                <a:solidFill>
                  <a:schemeClr val="tx1"/>
                </a:solidFill>
              </a:rPr>
              <a:t>с литературой в интернете, посвященную сероводородным  источникам, узнать какую воду называют сероводородной, как образуется  в природе, как люди используют сероводородные источники, рассказать об источнике сероводорода в нашем краю?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wallpaper.zone/img/1961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470025"/>
          </a:xfrm>
        </p:spPr>
        <p:txBody>
          <a:bodyPr/>
          <a:lstStyle/>
          <a:p>
            <a:r>
              <a:rPr lang="ru-RU" b="1" i="1" dirty="0"/>
              <a:t>Сероводород</a:t>
            </a:r>
            <a:endParaRPr lang="ru-RU" dirty="0"/>
          </a:p>
        </p:txBody>
      </p:sp>
      <p:sp>
        <p:nvSpPr>
          <p:cNvPr id="1026" name="AutoShape 2" descr="http://images.forwallpaper.com/files/images/a/adb5/adb5cac8/312304/water-is-lif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1755753"/>
            <a:ext cx="6400800" cy="1752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бесцветный газ, имеет характерный запах тухлых яиц, в газообразном виде очень ядовит.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652816"/>
            <a:ext cx="4970995" cy="21828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652815"/>
            <a:ext cx="2978644" cy="2182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3004" y="2130425"/>
            <a:ext cx="7772400" cy="1012823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Значение: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7272366" cy="3257576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Вода является для человека наиболее ценным природным богатством, потому что она незаменима. Нет ни одной отрасли хозяйства, где не использовалась бы вода. Таким образом, вода – это источник всего живого на Земле. Нет воды – нет жизни. Ведь не случайно жизнь есть только на нашей планете. Это тот источник, благодаря которому, поддерживается жизнь.</a:t>
            </a:r>
          </a:p>
          <a:p>
            <a:pPr algn="just"/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344" y="88900"/>
            <a:ext cx="5384056" cy="269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0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51520" y="404664"/>
            <a:ext cx="61926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dirty="0"/>
              <a:t>Хронический полиартрит различного происхождения</a:t>
            </a:r>
          </a:p>
          <a:p>
            <a:pPr lvl="0"/>
            <a:r>
              <a:rPr lang="ru-RU" sz="3200" dirty="0"/>
              <a:t>Заболевания нервной системы </a:t>
            </a:r>
          </a:p>
          <a:p>
            <a:pPr lvl="0"/>
            <a:r>
              <a:rPr lang="ru-RU" sz="3200" dirty="0"/>
              <a:t>Хроническая экзема во всех формах</a:t>
            </a:r>
          </a:p>
          <a:p>
            <a:pPr lvl="0"/>
            <a:r>
              <a:rPr lang="ru-RU" sz="3200" dirty="0"/>
              <a:t>Бесплодие </a:t>
            </a:r>
          </a:p>
          <a:p>
            <a:pPr lvl="0"/>
            <a:r>
              <a:rPr lang="ru-RU" sz="3200" dirty="0"/>
              <a:t>Хронический простатит </a:t>
            </a:r>
          </a:p>
        </p:txBody>
      </p:sp>
    </p:spTree>
    <p:extLst>
      <p:ext uri="{BB962C8B-B14F-4D97-AF65-F5344CB8AC3E}">
        <p14:creationId xmlns:p14="http://schemas.microsoft.com/office/powerpoint/2010/main" val="3863843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425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5" y="332656"/>
            <a:ext cx="856895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Не рекомендовано лечение сульфидными водами</a:t>
            </a:r>
            <a:r>
              <a:rPr lang="ru-RU" sz="2400" b="1" dirty="0" smtClean="0"/>
              <a:t>: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 заболеваниях сердечно-сосудистой системы (после перенесенного повторного инфаркта миокарда</a:t>
            </a:r>
            <a:r>
              <a:rPr lang="ru-RU" sz="2400" dirty="0" smtClean="0"/>
              <a:t>, </a:t>
            </a:r>
            <a:r>
              <a:rPr lang="ru-RU" sz="2400" dirty="0"/>
              <a:t>при тяжелых нарушениях ритма сердечной деятельности и аневризме</a:t>
            </a:r>
            <a:r>
              <a:rPr lang="ru-RU" sz="2400" dirty="0" smtClean="0"/>
              <a:t>, с </a:t>
            </a:r>
            <a:r>
              <a:rPr lang="ru-RU" sz="2400" dirty="0"/>
              <a:t>тяжелыми частыми приступами стенокардии</a:t>
            </a:r>
            <a:r>
              <a:rPr lang="ru-RU" sz="2400" dirty="0" smtClean="0"/>
              <a:t>);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с тяжелой формой атеросклероза сосудов головного мозга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 заболеваниях с недостаточностью кровообращения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 ревматоидных артритах с высокой активностью воспалительного процесса и артритах туберкулезной этиологии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 язвенной болезни желудка и двенадцатиперстной кишки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 хроническом нефрите и нефрозе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 заболеваниях печени и желчевыводящих путей; </a:t>
            </a:r>
            <a:endParaRPr lang="ru-RU" sz="2400" dirty="0" smtClean="0"/>
          </a:p>
          <a:p>
            <a:r>
              <a:rPr lang="ru-RU" sz="2400" dirty="0" smtClean="0"/>
              <a:t>при </a:t>
            </a:r>
            <a:r>
              <a:rPr lang="ru-RU" sz="2400" dirty="0"/>
              <a:t>некоторых хронических заболеваниях щитовидной железы.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695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1" y="-14493"/>
            <a:ext cx="4532174" cy="3005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89040"/>
            <a:ext cx="4611827" cy="30689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174" y="3789040"/>
            <a:ext cx="4611827" cy="30689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-1"/>
            <a:ext cx="4532175" cy="3015957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736290"/>
              </p:ext>
            </p:extLst>
          </p:nvPr>
        </p:nvGraphicFramePr>
        <p:xfrm>
          <a:off x="20965" y="2990536"/>
          <a:ext cx="910896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4481"/>
                <a:gridCol w="455448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курорт </a:t>
                      </a:r>
                      <a:r>
                        <a:rPr lang="ru-RU" sz="1800" b="1" u="sng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Пиештяны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в Словакии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курорт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Кемери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часть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латвийской  </a:t>
                      </a:r>
                      <a:r>
                        <a:rPr lang="ru-RU" sz="18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Юрмалы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курорт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Харкань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 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Венгрии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России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, 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Пятигорск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80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3100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IMG_20200912_1153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008" y="3284984"/>
            <a:ext cx="4758916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G_20200912_1144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4243"/>
            <a:ext cx="4365008" cy="327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IMG_20200912_11435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1" y="0"/>
            <a:ext cx="3390900" cy="452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633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468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«Источник сероводорода нашего края»</vt:lpstr>
      <vt:lpstr>Цель проекта: - оценка качества сероводородных вод, правила их использования; - расширение кругозора; развитие коммуникативных навыков. </vt:lpstr>
      <vt:lpstr>Сероводород</vt:lpstr>
      <vt:lpstr>Значение: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«Вода -   источник жизни»</dc:title>
  <cp:lastModifiedBy>Пользователь Windows</cp:lastModifiedBy>
  <cp:revision>27</cp:revision>
  <dcterms:modified xsi:type="dcterms:W3CDTF">2020-11-30T04:34:39Z</dcterms:modified>
</cp:coreProperties>
</file>